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rimson Text" panose="020B0604020202020204" charset="0"/>
      <p:regular r:id="rId18"/>
      <p:bold r:id="rId19"/>
      <p:italic r:id="rId20"/>
      <p:boldItalic r:id="rId21"/>
    </p:embeddedFont>
    <p:embeddedFont>
      <p:font typeface="Lato" panose="020B0604020202020204" charset="-18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6612" y="1785044"/>
            <a:ext cx="5438775" cy="328791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3750706" y="2270819"/>
            <a:ext cx="4690586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9F7F1"/>
                </a:solidFill>
                <a:latin typeface="Crimson Text"/>
                <a:ea typeface="Crimson Text"/>
                <a:cs typeface="Crimson Text"/>
                <a:sym typeface="Crimson Text"/>
              </a:rPr>
              <a:t>Textul Narativ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3862387" y="3366194"/>
            <a:ext cx="446722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F9F7F1"/>
                </a:solidFill>
                <a:latin typeface="Lato"/>
                <a:ea typeface="Lato"/>
                <a:cs typeface="Lato"/>
                <a:sym typeface="Lato"/>
              </a:rPr>
              <a:t>O călătorie fascinantă în lumea povestirilor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3862387" y="3987105"/>
            <a:ext cx="44672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D4AF37"/>
                </a:solidFill>
                <a:latin typeface="Lato"/>
                <a:ea typeface="Lato"/>
                <a:cs typeface="Lato"/>
                <a:sym typeface="Lato"/>
              </a:rPr>
              <a:t>SELEGEAN EMILIA FLORENTINA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3862387" y="4358580"/>
            <a:ext cx="44672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F9F7F1"/>
                </a:solidFill>
                <a:latin typeface="Lato"/>
                <a:ea typeface="Lato"/>
                <a:cs typeface="Lato"/>
                <a:sym typeface="Lato"/>
              </a:rPr>
              <a:t> Seria 3, Grupa 19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2"/>
          <p:cNvSpPr txBox="1"/>
          <p:nvPr/>
        </p:nvSpPr>
        <p:spPr>
          <a:xfrm>
            <a:off x="571500" y="2208014"/>
            <a:ext cx="5286375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Vă rugăm să răspundeți la următoarele întrebări în chestionarul online:</a:t>
            </a:r>
            <a:endParaRPr/>
          </a:p>
        </p:txBody>
      </p:sp>
      <p:pic>
        <p:nvPicPr>
          <p:cNvPr id="247" name="Google Shape;247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0125" y="2608957"/>
            <a:ext cx="714375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2"/>
          <p:cNvSpPr txBox="1"/>
          <p:nvPr/>
        </p:nvSpPr>
        <p:spPr>
          <a:xfrm>
            <a:off x="6334125" y="4056757"/>
            <a:ext cx="528637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Părerea ta contează pentru noi!</a:t>
            </a:r>
            <a:endParaRPr/>
          </a:p>
        </p:txBody>
      </p:sp>
      <p:sp>
        <p:nvSpPr>
          <p:cNvPr id="249" name="Google Shape;249;p22"/>
          <p:cNvSpPr/>
          <p:nvPr/>
        </p:nvSpPr>
        <p:spPr>
          <a:xfrm>
            <a:off x="7556450" y="4887217"/>
            <a:ext cx="2841575" cy="514350"/>
          </a:xfrm>
          <a:prstGeom prst="roundRect">
            <a:avLst>
              <a:gd name="adj" fmla="val 50000"/>
            </a:avLst>
          </a:prstGeom>
          <a:solidFill>
            <a:srgbClr val="8D6E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2"/>
          <p:cNvSpPr txBox="1"/>
          <p:nvPr/>
        </p:nvSpPr>
        <p:spPr>
          <a:xfrm>
            <a:off x="7842200" y="5030092"/>
            <a:ext cx="227007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Accesați Chestionarul (Demo)</a:t>
            </a:r>
            <a:endParaRPr/>
          </a:p>
        </p:txBody>
      </p:sp>
      <p:sp>
        <p:nvSpPr>
          <p:cNvPr id="251" name="Google Shape;251;p22"/>
          <p:cNvSpPr/>
          <p:nvPr/>
        </p:nvSpPr>
        <p:spPr>
          <a:xfrm>
            <a:off x="571500" y="3068835"/>
            <a:ext cx="5286375" cy="590550"/>
          </a:xfrm>
          <a:prstGeom prst="roundRect">
            <a:avLst>
              <a:gd name="adj" fmla="val 1290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2"/>
          <p:cNvSpPr txBox="1"/>
          <p:nvPr/>
        </p:nvSpPr>
        <p:spPr>
          <a:xfrm>
            <a:off x="1095375" y="3211710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Cât de clară a fost definirea conceptelor?</a:t>
            </a:r>
            <a:endParaRPr/>
          </a:p>
        </p:txBody>
      </p:sp>
      <p:sp>
        <p:nvSpPr>
          <p:cNvPr id="253" name="Google Shape;253;p22"/>
          <p:cNvSpPr/>
          <p:nvPr/>
        </p:nvSpPr>
        <p:spPr>
          <a:xfrm>
            <a:off x="571500" y="3068835"/>
            <a:ext cx="47625" cy="59055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2"/>
          <p:cNvSpPr/>
          <p:nvPr/>
        </p:nvSpPr>
        <p:spPr>
          <a:xfrm>
            <a:off x="571500" y="3802260"/>
            <a:ext cx="5286375" cy="590550"/>
          </a:xfrm>
          <a:prstGeom prst="roundRect">
            <a:avLst>
              <a:gd name="adj" fmla="val 1290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2"/>
          <p:cNvSpPr txBox="1"/>
          <p:nvPr/>
        </p:nvSpPr>
        <p:spPr>
          <a:xfrm>
            <a:off x="1095375" y="3945135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Imaginile au facilitat înțelegerea?</a:t>
            </a:r>
            <a:endParaRPr/>
          </a:p>
        </p:txBody>
      </p:sp>
      <p:sp>
        <p:nvSpPr>
          <p:cNvPr id="256" name="Google Shape;256;p22"/>
          <p:cNvSpPr/>
          <p:nvPr/>
        </p:nvSpPr>
        <p:spPr>
          <a:xfrm>
            <a:off x="571500" y="3802260"/>
            <a:ext cx="47625" cy="59055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2"/>
          <p:cNvSpPr/>
          <p:nvPr/>
        </p:nvSpPr>
        <p:spPr>
          <a:xfrm>
            <a:off x="571500" y="4535685"/>
            <a:ext cx="5286375" cy="590550"/>
          </a:xfrm>
          <a:prstGeom prst="roundRect">
            <a:avLst>
              <a:gd name="adj" fmla="val 1290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2"/>
          <p:cNvSpPr txBox="1"/>
          <p:nvPr/>
        </p:nvSpPr>
        <p:spPr>
          <a:xfrm>
            <a:off x="1123950" y="4678560"/>
            <a:ext cx="45434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Harta personajelor a fost utilă?</a:t>
            </a:r>
            <a:endParaRPr/>
          </a:p>
        </p:txBody>
      </p:sp>
      <p:sp>
        <p:nvSpPr>
          <p:cNvPr id="259" name="Google Shape;259;p22"/>
          <p:cNvSpPr/>
          <p:nvPr/>
        </p:nvSpPr>
        <p:spPr>
          <a:xfrm>
            <a:off x="571500" y="4535685"/>
            <a:ext cx="47625" cy="59055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2"/>
          <p:cNvSpPr/>
          <p:nvPr/>
        </p:nvSpPr>
        <p:spPr>
          <a:xfrm>
            <a:off x="571500" y="5269110"/>
            <a:ext cx="5286375" cy="590550"/>
          </a:xfrm>
          <a:prstGeom prst="roundRect">
            <a:avLst>
              <a:gd name="adj" fmla="val 1290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2"/>
          <p:cNvSpPr txBox="1"/>
          <p:nvPr/>
        </p:nvSpPr>
        <p:spPr>
          <a:xfrm>
            <a:off x="1123950" y="5411985"/>
            <a:ext cx="45434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Nota generală pentru prezentare.</a:t>
            </a:r>
            <a:endParaRPr/>
          </a:p>
        </p:txBody>
      </p:sp>
      <p:sp>
        <p:nvSpPr>
          <p:cNvPr id="262" name="Google Shape;262;p22"/>
          <p:cNvSpPr/>
          <p:nvPr/>
        </p:nvSpPr>
        <p:spPr>
          <a:xfrm>
            <a:off x="571500" y="5269110"/>
            <a:ext cx="47625" cy="59055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61250" y="5068192"/>
            <a:ext cx="1905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9625" y="3268860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2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9625" y="4002285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2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9625" y="4735710"/>
            <a:ext cx="219075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2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9625" y="5469135"/>
            <a:ext cx="219075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2"/>
          <p:cNvSpPr txBox="1"/>
          <p:nvPr/>
        </p:nvSpPr>
        <p:spPr>
          <a:xfrm>
            <a:off x="571500" y="571500"/>
            <a:ext cx="1160145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D2424"/>
                </a:solidFill>
                <a:latin typeface="Crimson Text"/>
                <a:ea typeface="Crimson Text"/>
                <a:cs typeface="Crimson Text"/>
                <a:sym typeface="Crimson Text"/>
              </a:rPr>
              <a:t>Feedback &amp; Reflecție</a:t>
            </a:r>
            <a:endParaRPr/>
          </a:p>
        </p:txBody>
      </p:sp>
      <p:sp>
        <p:nvSpPr>
          <p:cNvPr id="269" name="Google Shape;269;p22"/>
          <p:cNvSpPr/>
          <p:nvPr/>
        </p:nvSpPr>
        <p:spPr>
          <a:xfrm>
            <a:off x="571500" y="1314450"/>
            <a:ext cx="11049000" cy="285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3"/>
          <p:cNvSpPr/>
          <p:nvPr/>
        </p:nvSpPr>
        <p:spPr>
          <a:xfrm>
            <a:off x="571500" y="3116609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3"/>
          <p:cNvSpPr/>
          <p:nvPr/>
        </p:nvSpPr>
        <p:spPr>
          <a:xfrm>
            <a:off x="571500" y="3901380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3"/>
          <p:cNvSpPr/>
          <p:nvPr/>
        </p:nvSpPr>
        <p:spPr>
          <a:xfrm>
            <a:off x="571500" y="4686151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490787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3"/>
          <p:cNvSpPr txBox="1"/>
          <p:nvPr/>
        </p:nvSpPr>
        <p:spPr>
          <a:xfrm>
            <a:off x="1666875" y="2484239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https://www.bryndonovan.com/wp-content/uploads/2022/08/How-to-Write-Two-Characters-Talking-at-Once-1.jpeg</a:t>
            </a:r>
            <a:endParaRPr/>
          </a:p>
        </p:txBody>
      </p:sp>
      <p:sp>
        <p:nvSpPr>
          <p:cNvPr id="280" name="Google Shape;280;p23"/>
          <p:cNvSpPr txBox="1"/>
          <p:nvPr/>
        </p:nvSpPr>
        <p:spPr>
          <a:xfrm>
            <a:off x="1666875" y="2729954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www.bryndonovan.com</a:t>
            </a:r>
            <a:endParaRPr/>
          </a:p>
        </p:txBody>
      </p:sp>
      <p:pic>
        <p:nvPicPr>
          <p:cNvPr id="281" name="Google Shape;281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275558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3"/>
          <p:cNvSpPr txBox="1"/>
          <p:nvPr/>
        </p:nvSpPr>
        <p:spPr>
          <a:xfrm>
            <a:off x="1666875" y="3269009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https://images.edrawmax.com/examples/character-analysis-graphic-organizer/character-graphic-organizer.png</a:t>
            </a:r>
            <a:endParaRPr/>
          </a:p>
        </p:txBody>
      </p:sp>
      <p:sp>
        <p:nvSpPr>
          <p:cNvPr id="283" name="Google Shape;283;p23"/>
          <p:cNvSpPr txBox="1"/>
          <p:nvPr/>
        </p:nvSpPr>
        <p:spPr>
          <a:xfrm>
            <a:off x="1666875" y="3514725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edrawmax.wondershare.com</a:t>
            </a:r>
            <a:endParaRPr/>
          </a:p>
        </p:txBody>
      </p:sp>
      <p:pic>
        <p:nvPicPr>
          <p:cNvPr id="284" name="Google Shape;284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060328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3"/>
          <p:cNvSpPr txBox="1"/>
          <p:nvPr/>
        </p:nvSpPr>
        <p:spPr>
          <a:xfrm>
            <a:off x="1666875" y="4053780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https://i.ytimg.com/vi/6kS7QqCPHTE/sddefault.jpg</a:t>
            </a:r>
            <a:endParaRPr/>
          </a:p>
        </p:txBody>
      </p:sp>
      <p:sp>
        <p:nvSpPr>
          <p:cNvPr id="286" name="Google Shape;286;p23"/>
          <p:cNvSpPr txBox="1"/>
          <p:nvPr/>
        </p:nvSpPr>
        <p:spPr>
          <a:xfrm>
            <a:off x="1666875" y="4299495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www.youtube.com</a:t>
            </a:r>
            <a:endParaRPr/>
          </a:p>
        </p:txBody>
      </p:sp>
      <p:pic>
        <p:nvPicPr>
          <p:cNvPr id="287" name="Google Shape;287;p2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4944219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3"/>
          <p:cNvSpPr txBox="1"/>
          <p:nvPr/>
        </p:nvSpPr>
        <p:spPr>
          <a:xfrm>
            <a:off x="1666875" y="4838551"/>
            <a:ext cx="9953625" cy="39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https://media.istockphoto.com/id/1086840894/vector/small-fairy-tale-town-fiction-backdrop-concept-art.jpg?s=612x612&amp;w=0&amp;k=20&amp;c=girrsk_hQMkGKhYsDMx4ySwLQviZB-kH9Mwx-2Z60rY=</a:t>
            </a:r>
            <a:endParaRPr/>
          </a:p>
        </p:txBody>
      </p:sp>
      <p:sp>
        <p:nvSpPr>
          <p:cNvPr id="289" name="Google Shape;289;p23"/>
          <p:cNvSpPr txBox="1"/>
          <p:nvPr/>
        </p:nvSpPr>
        <p:spPr>
          <a:xfrm>
            <a:off x="1666875" y="5282356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www.istockphoto.com</a:t>
            </a:r>
            <a:endParaRPr/>
          </a:p>
        </p:txBody>
      </p:sp>
      <p:sp>
        <p:nvSpPr>
          <p:cNvPr id="290" name="Google Shape;290;p23"/>
          <p:cNvSpPr txBox="1"/>
          <p:nvPr/>
        </p:nvSpPr>
        <p:spPr>
          <a:xfrm>
            <a:off x="571500" y="571500"/>
            <a:ext cx="1160145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D2424"/>
                </a:solidFill>
                <a:latin typeface="Crimson Text"/>
                <a:ea typeface="Crimson Text"/>
                <a:cs typeface="Crimson Text"/>
                <a:sym typeface="Crimson Text"/>
              </a:rPr>
              <a:t>Image Sources</a:t>
            </a:r>
            <a:endParaRPr/>
          </a:p>
        </p:txBody>
      </p:sp>
      <p:sp>
        <p:nvSpPr>
          <p:cNvPr id="291" name="Google Shape;291;p23"/>
          <p:cNvSpPr/>
          <p:nvPr/>
        </p:nvSpPr>
        <p:spPr>
          <a:xfrm>
            <a:off x="571500" y="1314450"/>
            <a:ext cx="11049000" cy="285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724025"/>
            <a:ext cx="5286375" cy="456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1724025"/>
            <a:ext cx="5286375" cy="45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962025" y="2114550"/>
            <a:ext cx="4730591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8D6E63"/>
                </a:solidFill>
                <a:latin typeface="Crimson Text"/>
                <a:ea typeface="Crimson Text"/>
                <a:cs typeface="Crimson Text"/>
                <a:sym typeface="Crimson Text"/>
              </a:rPr>
              <a:t>Definiție</a:t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962025" y="2600325"/>
            <a:ext cx="4505325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962025" y="3009900"/>
            <a:ext cx="4505325" cy="134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Textul narativ (epic) este opera literară în care autorul își exprimă gândurile, sentimentele și viziunea despre lume prin intermediul personajelor și al acțiunii.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6724650" y="2114550"/>
            <a:ext cx="4730591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8D6E63"/>
                </a:solidFill>
                <a:latin typeface="Crimson Text"/>
                <a:ea typeface="Crimson Text"/>
                <a:cs typeface="Crimson Text"/>
                <a:sym typeface="Crimson Text"/>
              </a:rPr>
              <a:t>Caracteristici Principale</a:t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6724650" y="2600325"/>
            <a:ext cx="4505325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6981825" y="2953702"/>
            <a:ext cx="12382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7105650" y="2952750"/>
            <a:ext cx="4124325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82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Acțiunea:</a:t>
            </a: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 O succesiune de întâmplări desfășurate logic și cronologic.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6981825" y="3624024"/>
            <a:ext cx="12382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7105650" y="3623071"/>
            <a:ext cx="412432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82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Personajele:</a:t>
            </a: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 Cei care participă la acțiune.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6981825" y="3959185"/>
            <a:ext cx="12382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7105650" y="3958232"/>
            <a:ext cx="4124325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82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Naratorul:</a:t>
            </a: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 Vocea care relatează întâmplările.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571500" y="571500"/>
            <a:ext cx="1160145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D2424"/>
                </a:solidFill>
                <a:latin typeface="Crimson Text"/>
                <a:ea typeface="Crimson Text"/>
                <a:cs typeface="Crimson Text"/>
                <a:sym typeface="Crimson Text"/>
              </a:rPr>
              <a:t>Ce este Textul Narativ?</a:t>
            </a:r>
            <a:endParaRPr/>
          </a:p>
        </p:txBody>
      </p:sp>
      <p:sp>
        <p:nvSpPr>
          <p:cNvPr id="109" name="Google Shape;109;p14"/>
          <p:cNvSpPr/>
          <p:nvPr/>
        </p:nvSpPr>
        <p:spPr>
          <a:xfrm>
            <a:off x="571500" y="1314450"/>
            <a:ext cx="11049000" cy="285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440483"/>
            <a:ext cx="3492549" cy="3129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440483"/>
            <a:ext cx="3492549" cy="3129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440483"/>
            <a:ext cx="3492549" cy="312955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5"/>
          <p:cNvSpPr txBox="1"/>
          <p:nvPr/>
        </p:nvSpPr>
        <p:spPr>
          <a:xfrm>
            <a:off x="784223" y="3507283"/>
            <a:ext cx="3067102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2D2424"/>
                </a:solidFill>
                <a:latin typeface="Crimson Text"/>
                <a:ea typeface="Crimson Text"/>
                <a:cs typeface="Crimson Text"/>
                <a:sym typeface="Crimson Text"/>
              </a:rPr>
              <a:t>Autorul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857250" y="4069258"/>
            <a:ext cx="2921049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Persoana reală care creează opera literară și scrie textul.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4562523" y="3507283"/>
            <a:ext cx="3067102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2D2424"/>
                </a:solidFill>
                <a:latin typeface="Crimson Text"/>
                <a:ea typeface="Crimson Text"/>
                <a:cs typeface="Crimson Text"/>
                <a:sym typeface="Crimson Text"/>
              </a:rPr>
              <a:t>Naratorul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4635549" y="4069258"/>
            <a:ext cx="2921049" cy="100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Vocea fictivă care povestește întâmplările. Poate fi subiectiv (pers. I) sau obiectiv (pers. III).</a:t>
            </a:r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8340822" y="3507283"/>
            <a:ext cx="3067102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2D2424"/>
                </a:solidFill>
                <a:latin typeface="Crimson Text"/>
                <a:ea typeface="Crimson Text"/>
                <a:cs typeface="Crimson Text"/>
                <a:sym typeface="Crimson Text"/>
              </a:rPr>
              <a:t>Personajul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8413849" y="4069258"/>
            <a:ext cx="2921049" cy="100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Cel care participă la acțiune și prin intermediul căruia se transmite mesajul operei.</a:t>
            </a:r>
            <a:endParaRPr/>
          </a:p>
        </p:txBody>
      </p:sp>
      <p:pic>
        <p:nvPicPr>
          <p:cNvPr id="124" name="Google Shape;124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89100" y="2821483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67400" y="2821483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88549" y="2821483"/>
            <a:ext cx="5715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5"/>
          <p:cNvSpPr txBox="1"/>
          <p:nvPr/>
        </p:nvSpPr>
        <p:spPr>
          <a:xfrm>
            <a:off x="571500" y="571500"/>
            <a:ext cx="1160145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D2424"/>
                </a:solidFill>
                <a:latin typeface="Crimson Text"/>
                <a:ea typeface="Crimson Text"/>
                <a:cs typeface="Crimson Text"/>
                <a:sym typeface="Crimson Text"/>
              </a:rPr>
              <a:t>Instanțele Comunicării Narative</a:t>
            </a: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571500" y="1314450"/>
            <a:ext cx="11049000" cy="285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5320" y="3390007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40335" y="3390007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05351" y="3390007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70366" y="3390007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435381" y="3390007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/>
          <p:cNvSpPr/>
          <p:nvPr/>
        </p:nvSpPr>
        <p:spPr>
          <a:xfrm>
            <a:off x="571500" y="3580507"/>
            <a:ext cx="11049000" cy="38100"/>
          </a:xfrm>
          <a:prstGeom prst="roundRect">
            <a:avLst>
              <a:gd name="adj" fmla="val 16667"/>
            </a:avLst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521780" y="3961507"/>
            <a:ext cx="2088229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3E2723"/>
                </a:solidFill>
                <a:latin typeface="Crimson Text"/>
                <a:ea typeface="Crimson Text"/>
                <a:cs typeface="Crimson Text"/>
                <a:sym typeface="Crimson Text"/>
              </a:rPr>
              <a:t>Expozițiunea</a:t>
            </a:r>
            <a:endParaRPr/>
          </a:p>
        </p:txBody>
      </p:sp>
      <p:sp>
        <p:nvSpPr>
          <p:cNvPr id="141" name="Google Shape;141;p16"/>
          <p:cNvSpPr txBox="1"/>
          <p:nvPr/>
        </p:nvSpPr>
        <p:spPr>
          <a:xfrm>
            <a:off x="571500" y="4361557"/>
            <a:ext cx="1988790" cy="48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D4037"/>
                </a:solidFill>
                <a:latin typeface="Lato"/>
                <a:ea typeface="Lato"/>
                <a:cs typeface="Lato"/>
                <a:sym typeface="Lato"/>
              </a:rPr>
              <a:t>Locul, timpul, personajele la început.</a:t>
            </a:r>
            <a:endParaRPr/>
          </a:p>
        </p:txBody>
      </p:sp>
      <p:sp>
        <p:nvSpPr>
          <p:cNvPr id="142" name="Google Shape;142;p16"/>
          <p:cNvSpPr txBox="1"/>
          <p:nvPr/>
        </p:nvSpPr>
        <p:spPr>
          <a:xfrm>
            <a:off x="2786795" y="3961507"/>
            <a:ext cx="2088229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3E2723"/>
                </a:solidFill>
                <a:latin typeface="Crimson Text"/>
                <a:ea typeface="Crimson Text"/>
                <a:cs typeface="Crimson Text"/>
                <a:sym typeface="Crimson Text"/>
              </a:rPr>
              <a:t>Intriga</a:t>
            </a:r>
            <a:endParaRPr/>
          </a:p>
        </p:txBody>
      </p:sp>
      <p:sp>
        <p:nvSpPr>
          <p:cNvPr id="143" name="Google Shape;143;p16"/>
          <p:cNvSpPr txBox="1"/>
          <p:nvPr/>
        </p:nvSpPr>
        <p:spPr>
          <a:xfrm>
            <a:off x="2836515" y="4361557"/>
            <a:ext cx="1988790" cy="48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D4037"/>
                </a:solidFill>
                <a:latin typeface="Lato"/>
                <a:ea typeface="Lato"/>
                <a:cs typeface="Lato"/>
                <a:sym typeface="Lato"/>
              </a:rPr>
              <a:t>Faptul care declanșează acțiunea.</a:t>
            </a:r>
            <a:endParaRPr/>
          </a:p>
        </p:txBody>
      </p:sp>
      <p:sp>
        <p:nvSpPr>
          <p:cNvPr id="144" name="Google Shape;144;p16"/>
          <p:cNvSpPr txBox="1"/>
          <p:nvPr/>
        </p:nvSpPr>
        <p:spPr>
          <a:xfrm>
            <a:off x="5051810" y="3961507"/>
            <a:ext cx="2088229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3E2723"/>
                </a:solidFill>
                <a:latin typeface="Crimson Text"/>
                <a:ea typeface="Crimson Text"/>
                <a:cs typeface="Crimson Text"/>
                <a:sym typeface="Crimson Text"/>
              </a:rPr>
              <a:t>Desfășurarea</a:t>
            </a:r>
            <a:endParaRPr/>
          </a:p>
        </p:txBody>
      </p:sp>
      <p:sp>
        <p:nvSpPr>
          <p:cNvPr id="145" name="Google Shape;145;p16"/>
          <p:cNvSpPr txBox="1"/>
          <p:nvPr/>
        </p:nvSpPr>
        <p:spPr>
          <a:xfrm>
            <a:off x="5101530" y="4361557"/>
            <a:ext cx="1988790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D4037"/>
                </a:solidFill>
                <a:latin typeface="Lato"/>
                <a:ea typeface="Lato"/>
                <a:cs typeface="Lato"/>
                <a:sym typeface="Lato"/>
              </a:rPr>
              <a:t>Derularea întâmplărilor.</a:t>
            </a:r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7316825" y="3961507"/>
            <a:ext cx="2088229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3E2723"/>
                </a:solidFill>
                <a:latin typeface="Crimson Text"/>
                <a:ea typeface="Crimson Text"/>
                <a:cs typeface="Crimson Text"/>
                <a:sym typeface="Crimson Text"/>
              </a:rPr>
              <a:t>Punctul Culminant</a:t>
            </a:r>
            <a:endParaRPr/>
          </a:p>
        </p:txBody>
      </p:sp>
      <p:sp>
        <p:nvSpPr>
          <p:cNvPr id="147" name="Google Shape;147;p16"/>
          <p:cNvSpPr txBox="1"/>
          <p:nvPr/>
        </p:nvSpPr>
        <p:spPr>
          <a:xfrm>
            <a:off x="7366545" y="4361557"/>
            <a:ext cx="1988790" cy="48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D4037"/>
                </a:solidFill>
                <a:latin typeface="Lato"/>
                <a:ea typeface="Lato"/>
                <a:cs typeface="Lato"/>
                <a:sym typeface="Lato"/>
              </a:rPr>
              <a:t>Momentul de maximă tensiune.</a:t>
            </a:r>
            <a:endParaRPr/>
          </a:p>
        </p:txBody>
      </p:sp>
      <p:sp>
        <p:nvSpPr>
          <p:cNvPr id="148" name="Google Shape;148;p16"/>
          <p:cNvSpPr txBox="1"/>
          <p:nvPr/>
        </p:nvSpPr>
        <p:spPr>
          <a:xfrm>
            <a:off x="9581841" y="3961507"/>
            <a:ext cx="2088229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3E2723"/>
                </a:solidFill>
                <a:latin typeface="Crimson Text"/>
                <a:ea typeface="Crimson Text"/>
                <a:cs typeface="Crimson Text"/>
                <a:sym typeface="Crimson Text"/>
              </a:rPr>
              <a:t>Deznodământul</a:t>
            </a:r>
            <a:endParaRPr/>
          </a:p>
        </p:txBody>
      </p:sp>
      <p:sp>
        <p:nvSpPr>
          <p:cNvPr id="149" name="Google Shape;149;p16"/>
          <p:cNvSpPr txBox="1"/>
          <p:nvPr/>
        </p:nvSpPr>
        <p:spPr>
          <a:xfrm>
            <a:off x="9631560" y="4361557"/>
            <a:ext cx="1988790" cy="48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D4037"/>
                </a:solidFill>
                <a:latin typeface="Lato"/>
                <a:ea typeface="Lato"/>
                <a:cs typeface="Lato"/>
                <a:sym typeface="Lato"/>
              </a:rPr>
              <a:t>Rezolvarea conflictului și finalul.</a:t>
            </a:r>
            <a:endParaRPr/>
          </a:p>
        </p:txBody>
      </p:sp>
      <p:sp>
        <p:nvSpPr>
          <p:cNvPr id="150" name="Google Shape;150;p16"/>
          <p:cNvSpPr txBox="1"/>
          <p:nvPr/>
        </p:nvSpPr>
        <p:spPr>
          <a:xfrm>
            <a:off x="571500" y="571500"/>
            <a:ext cx="1160145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D2424"/>
                </a:solidFill>
                <a:latin typeface="Crimson Text"/>
                <a:ea typeface="Crimson Text"/>
                <a:cs typeface="Crimson Text"/>
                <a:sym typeface="Crimson Text"/>
              </a:rPr>
              <a:t>Momentele Subiectului</a:t>
            </a:r>
            <a:endParaRPr/>
          </a:p>
        </p:txBody>
      </p:sp>
      <p:sp>
        <p:nvSpPr>
          <p:cNvPr id="151" name="Google Shape;151;p16"/>
          <p:cNvSpPr/>
          <p:nvPr/>
        </p:nvSpPr>
        <p:spPr>
          <a:xfrm>
            <a:off x="571500" y="1314450"/>
            <a:ext cx="11049000" cy="285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7"/>
          <p:cNvSpPr txBox="1"/>
          <p:nvPr/>
        </p:nvSpPr>
        <p:spPr>
          <a:xfrm>
            <a:off x="571500" y="762000"/>
            <a:ext cx="520065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D2424"/>
                </a:solidFill>
                <a:latin typeface="Crimson Text"/>
                <a:ea typeface="Crimson Text"/>
                <a:cs typeface="Crimson Text"/>
                <a:sym typeface="Crimson Text"/>
              </a:rPr>
              <a:t>Moduri de Expunere</a:t>
            </a:r>
            <a:endParaRPr/>
          </a:p>
        </p:txBody>
      </p:sp>
      <p:sp>
        <p:nvSpPr>
          <p:cNvPr id="158" name="Google Shape;158;p17"/>
          <p:cNvSpPr/>
          <p:nvPr/>
        </p:nvSpPr>
        <p:spPr>
          <a:xfrm>
            <a:off x="571500" y="1504950"/>
            <a:ext cx="4953000" cy="285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7"/>
          <p:cNvSpPr txBox="1"/>
          <p:nvPr/>
        </p:nvSpPr>
        <p:spPr>
          <a:xfrm>
            <a:off x="571500" y="1914525"/>
            <a:ext cx="520065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8D6E63"/>
                </a:solidFill>
                <a:latin typeface="Crimson Text"/>
                <a:ea typeface="Crimson Text"/>
                <a:cs typeface="Crimson Text"/>
                <a:sym typeface="Crimson Text"/>
              </a:rPr>
              <a:t>Narațiunea</a:t>
            </a:r>
            <a:endParaRPr/>
          </a:p>
        </p:txBody>
      </p:sp>
      <p:sp>
        <p:nvSpPr>
          <p:cNvPr id="160" name="Google Shape;160;p17"/>
          <p:cNvSpPr txBox="1"/>
          <p:nvPr/>
        </p:nvSpPr>
        <p:spPr>
          <a:xfrm>
            <a:off x="571500" y="2762250"/>
            <a:ext cx="4953000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Modul principal, relatează seria de evenimente în ordine cronologică.</a:t>
            </a:r>
            <a:endParaRPr/>
          </a:p>
        </p:txBody>
      </p:sp>
      <p:sp>
        <p:nvSpPr>
          <p:cNvPr id="161" name="Google Shape;161;p17"/>
          <p:cNvSpPr txBox="1"/>
          <p:nvPr/>
        </p:nvSpPr>
        <p:spPr>
          <a:xfrm>
            <a:off x="571500" y="3642121"/>
            <a:ext cx="520065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8D6E63"/>
                </a:solidFill>
                <a:latin typeface="Crimson Text"/>
                <a:ea typeface="Crimson Text"/>
                <a:cs typeface="Crimson Text"/>
                <a:sym typeface="Crimson Text"/>
              </a:rPr>
              <a:t>Dialogul</a:t>
            </a:r>
            <a:endParaRPr/>
          </a:p>
        </p:txBody>
      </p:sp>
      <p:sp>
        <p:nvSpPr>
          <p:cNvPr id="162" name="Google Shape;162;p17"/>
          <p:cNvSpPr txBox="1"/>
          <p:nvPr/>
        </p:nvSpPr>
        <p:spPr>
          <a:xfrm>
            <a:off x="571500" y="4489846"/>
            <a:ext cx="4953000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Reproduce discuția dintre două sau mai multe personaje, dinamizând acțiunea.</a:t>
            </a:r>
            <a:endParaRPr/>
          </a:p>
        </p:txBody>
      </p:sp>
      <p:sp>
        <p:nvSpPr>
          <p:cNvPr id="163" name="Google Shape;163;p17"/>
          <p:cNvSpPr txBox="1"/>
          <p:nvPr/>
        </p:nvSpPr>
        <p:spPr>
          <a:xfrm>
            <a:off x="571500" y="5369718"/>
            <a:ext cx="520065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8D6E63"/>
                </a:solidFill>
                <a:latin typeface="Crimson Text"/>
                <a:ea typeface="Crimson Text"/>
                <a:cs typeface="Crimson Text"/>
                <a:sym typeface="Crimson Text"/>
              </a:rPr>
              <a:t>Descrierea</a:t>
            </a:r>
            <a:endParaRPr/>
          </a:p>
        </p:txBody>
      </p:sp>
      <p:sp>
        <p:nvSpPr>
          <p:cNvPr id="164" name="Google Shape;164;p17"/>
          <p:cNvSpPr txBox="1"/>
          <p:nvPr/>
        </p:nvSpPr>
        <p:spPr>
          <a:xfrm>
            <a:off x="571500" y="6217443"/>
            <a:ext cx="4953000" cy="64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Prezintă trăsăturile unui peisaj, obiect sau personaj (portretul).</a:t>
            </a:r>
            <a:endParaRPr/>
          </a:p>
        </p:txBody>
      </p:sp>
      <p:pic>
        <p:nvPicPr>
          <p:cNvPr id="165" name="Google Shape;165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8"/>
          <p:cNvSpPr txBox="1"/>
          <p:nvPr/>
        </p:nvSpPr>
        <p:spPr>
          <a:xfrm>
            <a:off x="571500" y="762000"/>
            <a:ext cx="520065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D2424"/>
                </a:solidFill>
                <a:latin typeface="Crimson Text"/>
                <a:ea typeface="Crimson Text"/>
                <a:cs typeface="Crimson Text"/>
                <a:sym typeface="Crimson Text"/>
              </a:rPr>
              <a:t>Harta Personajelor</a:t>
            </a:r>
            <a:endParaRPr/>
          </a:p>
        </p:txBody>
      </p:sp>
      <p:sp>
        <p:nvSpPr>
          <p:cNvPr id="172" name="Google Shape;172;p18"/>
          <p:cNvSpPr/>
          <p:nvPr/>
        </p:nvSpPr>
        <p:spPr>
          <a:xfrm>
            <a:off x="571500" y="1504950"/>
            <a:ext cx="4953000" cy="285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8"/>
          <p:cNvSpPr txBox="1"/>
          <p:nvPr/>
        </p:nvSpPr>
        <p:spPr>
          <a:xfrm>
            <a:off x="571500" y="2124075"/>
            <a:ext cx="4953000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Ce este?</a:t>
            </a: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 Un organizator grafic care ajută la înțelegerea profundă a personajelor.</a:t>
            </a:r>
            <a:endParaRPr/>
          </a:p>
        </p:txBody>
      </p:sp>
      <p:sp>
        <p:nvSpPr>
          <p:cNvPr id="174" name="Google Shape;174;p18"/>
          <p:cNvSpPr txBox="1"/>
          <p:nvPr/>
        </p:nvSpPr>
        <p:spPr>
          <a:xfrm>
            <a:off x="571500" y="3213496"/>
            <a:ext cx="495300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Aceasta include de obicei:</a:t>
            </a:r>
            <a:endParaRPr/>
          </a:p>
        </p:txBody>
      </p:sp>
      <p:sp>
        <p:nvSpPr>
          <p:cNvPr id="175" name="Google Shape;175;p18"/>
          <p:cNvSpPr txBox="1"/>
          <p:nvPr/>
        </p:nvSpPr>
        <p:spPr>
          <a:xfrm>
            <a:off x="571500" y="5670351"/>
            <a:ext cx="4953000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1" u="none" strike="noStrike" cap="none">
                <a:solidFill>
                  <a:srgbClr val="8D6E63"/>
                </a:solidFill>
                <a:latin typeface="Lato"/>
                <a:ea typeface="Lato"/>
                <a:cs typeface="Lato"/>
                <a:sym typeface="Lato"/>
              </a:rPr>
              <a:t>Este un instrument esențial pentru analiza literară în clasa a VII-a.</a:t>
            </a:r>
            <a:endParaRPr/>
          </a:p>
        </p:txBody>
      </p:sp>
      <p:pic>
        <p:nvPicPr>
          <p:cNvPr id="176" name="Google Shape;176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8"/>
          <p:cNvSpPr txBox="1"/>
          <p:nvPr/>
        </p:nvSpPr>
        <p:spPr>
          <a:xfrm>
            <a:off x="1019175" y="3949660"/>
            <a:ext cx="12382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78" name="Google Shape;178;p18"/>
          <p:cNvSpPr txBox="1"/>
          <p:nvPr/>
        </p:nvSpPr>
        <p:spPr>
          <a:xfrm>
            <a:off x="1143000" y="3948707"/>
            <a:ext cx="438150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82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Numele personajului central.</a:t>
            </a:r>
            <a:endParaRPr/>
          </a:p>
        </p:txBody>
      </p:sp>
      <p:sp>
        <p:nvSpPr>
          <p:cNvPr id="179" name="Google Shape;179;p18"/>
          <p:cNvSpPr txBox="1"/>
          <p:nvPr/>
        </p:nvSpPr>
        <p:spPr>
          <a:xfrm>
            <a:off x="1019175" y="4284821"/>
            <a:ext cx="12382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80" name="Google Shape;180;p18"/>
          <p:cNvSpPr txBox="1"/>
          <p:nvPr/>
        </p:nvSpPr>
        <p:spPr>
          <a:xfrm>
            <a:off x="1143000" y="4283868"/>
            <a:ext cx="438150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82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Trăsături fizice și morale.</a:t>
            </a:r>
            <a:endParaRPr/>
          </a:p>
        </p:txBody>
      </p:sp>
      <p:sp>
        <p:nvSpPr>
          <p:cNvPr id="181" name="Google Shape;181;p18"/>
          <p:cNvSpPr txBox="1"/>
          <p:nvPr/>
        </p:nvSpPr>
        <p:spPr>
          <a:xfrm>
            <a:off x="1019175" y="4619982"/>
            <a:ext cx="12382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82" name="Google Shape;182;p18"/>
          <p:cNvSpPr txBox="1"/>
          <p:nvPr/>
        </p:nvSpPr>
        <p:spPr>
          <a:xfrm>
            <a:off x="1143000" y="4619029"/>
            <a:ext cx="438150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82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Relațiile cu alte personaje.</a:t>
            </a:r>
            <a:endParaRPr/>
          </a:p>
        </p:txBody>
      </p:sp>
      <p:sp>
        <p:nvSpPr>
          <p:cNvPr id="183" name="Google Shape;183;p18"/>
          <p:cNvSpPr txBox="1"/>
          <p:nvPr/>
        </p:nvSpPr>
        <p:spPr>
          <a:xfrm>
            <a:off x="1019175" y="4955143"/>
            <a:ext cx="12382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84" name="Google Shape;184;p18"/>
          <p:cNvSpPr txBox="1"/>
          <p:nvPr/>
        </p:nvSpPr>
        <p:spPr>
          <a:xfrm>
            <a:off x="1143000" y="4954190"/>
            <a:ext cx="438150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82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Schimbările suferite pe parcursul acțiunii.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724025"/>
            <a:ext cx="5286375" cy="456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1724025"/>
            <a:ext cx="5286375" cy="45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9"/>
          <p:cNvSpPr txBox="1"/>
          <p:nvPr/>
        </p:nvSpPr>
        <p:spPr>
          <a:xfrm>
            <a:off x="962025" y="2114550"/>
            <a:ext cx="4730591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8D6E63"/>
                </a:solidFill>
                <a:latin typeface="Crimson Text"/>
                <a:ea typeface="Crimson Text"/>
                <a:cs typeface="Crimson Text"/>
                <a:sym typeface="Crimson Text"/>
              </a:rPr>
              <a:t>Coordonate Temporale</a:t>
            </a:r>
            <a:endParaRPr/>
          </a:p>
        </p:txBody>
      </p:sp>
      <p:sp>
        <p:nvSpPr>
          <p:cNvPr id="193" name="Google Shape;193;p19"/>
          <p:cNvSpPr/>
          <p:nvPr/>
        </p:nvSpPr>
        <p:spPr>
          <a:xfrm>
            <a:off x="962025" y="2600325"/>
            <a:ext cx="4505325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9"/>
          <p:cNvSpPr txBox="1"/>
          <p:nvPr/>
        </p:nvSpPr>
        <p:spPr>
          <a:xfrm>
            <a:off x="962025" y="3009900"/>
            <a:ext cx="450532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Timpul în textul narativ poate fi:</a:t>
            </a:r>
            <a:endParaRPr/>
          </a:p>
        </p:txBody>
      </p:sp>
      <p:sp>
        <p:nvSpPr>
          <p:cNvPr id="195" name="Google Shape;195;p19"/>
          <p:cNvSpPr txBox="1"/>
          <p:nvPr/>
        </p:nvSpPr>
        <p:spPr>
          <a:xfrm>
            <a:off x="962025" y="5074443"/>
            <a:ext cx="450532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Timpul narațiunii vs. Timpul povestit.</a:t>
            </a:r>
            <a:endParaRPr/>
          </a:p>
        </p:txBody>
      </p:sp>
      <p:sp>
        <p:nvSpPr>
          <p:cNvPr id="196" name="Google Shape;196;p19"/>
          <p:cNvSpPr txBox="1"/>
          <p:nvPr/>
        </p:nvSpPr>
        <p:spPr>
          <a:xfrm>
            <a:off x="6724650" y="2114550"/>
            <a:ext cx="4730591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8D6E63"/>
                </a:solidFill>
                <a:latin typeface="Crimson Text"/>
                <a:ea typeface="Crimson Text"/>
                <a:cs typeface="Crimson Text"/>
                <a:sym typeface="Crimson Text"/>
              </a:rPr>
              <a:t>Coordonate Spațiale</a:t>
            </a:r>
            <a:endParaRPr/>
          </a:p>
        </p:txBody>
      </p:sp>
      <p:sp>
        <p:nvSpPr>
          <p:cNvPr id="197" name="Google Shape;197;p19"/>
          <p:cNvSpPr/>
          <p:nvPr/>
        </p:nvSpPr>
        <p:spPr>
          <a:xfrm>
            <a:off x="6724650" y="2600325"/>
            <a:ext cx="4505325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9"/>
          <p:cNvSpPr txBox="1"/>
          <p:nvPr/>
        </p:nvSpPr>
        <p:spPr>
          <a:xfrm>
            <a:off x="6724650" y="3009900"/>
            <a:ext cx="450532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Spațiul desfășurării acțiunii poate fi:</a:t>
            </a:r>
            <a:endParaRPr/>
          </a:p>
        </p:txBody>
      </p:sp>
      <p:sp>
        <p:nvSpPr>
          <p:cNvPr id="199" name="Google Shape;199;p19"/>
          <p:cNvSpPr txBox="1"/>
          <p:nvPr/>
        </p:nvSpPr>
        <p:spPr>
          <a:xfrm>
            <a:off x="1219200" y="3707963"/>
            <a:ext cx="12382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00" name="Google Shape;200;p19"/>
          <p:cNvSpPr txBox="1"/>
          <p:nvPr/>
        </p:nvSpPr>
        <p:spPr>
          <a:xfrm>
            <a:off x="1343025" y="3707010"/>
            <a:ext cx="412432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82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Real:</a:t>
            </a: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 Data istorică precisă.</a:t>
            </a:r>
            <a:endParaRPr/>
          </a:p>
        </p:txBody>
      </p:sp>
      <p:sp>
        <p:nvSpPr>
          <p:cNvPr id="201" name="Google Shape;201;p19"/>
          <p:cNvSpPr txBox="1"/>
          <p:nvPr/>
        </p:nvSpPr>
        <p:spPr>
          <a:xfrm>
            <a:off x="1219200" y="4043124"/>
            <a:ext cx="12382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02" name="Google Shape;202;p19"/>
          <p:cNvSpPr txBox="1"/>
          <p:nvPr/>
        </p:nvSpPr>
        <p:spPr>
          <a:xfrm>
            <a:off x="1343025" y="4042171"/>
            <a:ext cx="4124325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82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Imaginar:</a:t>
            </a: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 Un timp nedeterminat ("A fost odată...").</a:t>
            </a:r>
            <a:endParaRPr/>
          </a:p>
        </p:txBody>
      </p:sp>
      <p:sp>
        <p:nvSpPr>
          <p:cNvPr id="203" name="Google Shape;203;p19"/>
          <p:cNvSpPr txBox="1"/>
          <p:nvPr/>
        </p:nvSpPr>
        <p:spPr>
          <a:xfrm>
            <a:off x="6981825" y="3707963"/>
            <a:ext cx="12382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04" name="Google Shape;204;p19"/>
          <p:cNvSpPr txBox="1"/>
          <p:nvPr/>
        </p:nvSpPr>
        <p:spPr>
          <a:xfrm>
            <a:off x="7105650" y="3707010"/>
            <a:ext cx="412432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82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Real:</a:t>
            </a: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 Orașe, locuri geografice existente.</a:t>
            </a:r>
            <a:endParaRPr/>
          </a:p>
        </p:txBody>
      </p:sp>
      <p:sp>
        <p:nvSpPr>
          <p:cNvPr id="205" name="Google Shape;205;p19"/>
          <p:cNvSpPr txBox="1"/>
          <p:nvPr/>
        </p:nvSpPr>
        <p:spPr>
          <a:xfrm>
            <a:off x="6981825" y="4043124"/>
            <a:ext cx="12382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06" name="Google Shape;206;p19"/>
          <p:cNvSpPr txBox="1"/>
          <p:nvPr/>
        </p:nvSpPr>
        <p:spPr>
          <a:xfrm>
            <a:off x="7105650" y="4042171"/>
            <a:ext cx="412432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82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Simbolic/Imaginar:</a:t>
            </a: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 Tărâmuri fantastice.</a:t>
            </a:r>
            <a:endParaRPr/>
          </a:p>
        </p:txBody>
      </p:sp>
      <p:sp>
        <p:nvSpPr>
          <p:cNvPr id="207" name="Google Shape;207;p19"/>
          <p:cNvSpPr txBox="1"/>
          <p:nvPr/>
        </p:nvSpPr>
        <p:spPr>
          <a:xfrm>
            <a:off x="6981825" y="4378285"/>
            <a:ext cx="12382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08" name="Google Shape;208;p19"/>
          <p:cNvSpPr txBox="1"/>
          <p:nvPr/>
        </p:nvSpPr>
        <p:spPr>
          <a:xfrm>
            <a:off x="7105650" y="4377332"/>
            <a:ext cx="412432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82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Deschis</a:t>
            </a: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 (natură) sau </a:t>
            </a:r>
            <a:r>
              <a:rPr lang="en-US" sz="1650" b="1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Închis</a:t>
            </a: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 (cameră).</a:t>
            </a:r>
            <a:endParaRPr/>
          </a:p>
        </p:txBody>
      </p:sp>
      <p:sp>
        <p:nvSpPr>
          <p:cNvPr id="209" name="Google Shape;209;p19"/>
          <p:cNvSpPr txBox="1"/>
          <p:nvPr/>
        </p:nvSpPr>
        <p:spPr>
          <a:xfrm>
            <a:off x="571500" y="571500"/>
            <a:ext cx="1160145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D2424"/>
                </a:solidFill>
                <a:latin typeface="Crimson Text"/>
                <a:ea typeface="Crimson Text"/>
                <a:cs typeface="Crimson Text"/>
                <a:sym typeface="Crimson Text"/>
              </a:rPr>
              <a:t>Timpul și Spațiul (Cronotopul)</a:t>
            </a:r>
            <a:endParaRPr/>
          </a:p>
        </p:txBody>
      </p:sp>
      <p:sp>
        <p:nvSpPr>
          <p:cNvPr id="210" name="Google Shape;210;p19"/>
          <p:cNvSpPr/>
          <p:nvPr/>
        </p:nvSpPr>
        <p:spPr>
          <a:xfrm>
            <a:off x="571500" y="1314450"/>
            <a:ext cx="11049000" cy="285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0"/>
          <p:cNvSpPr txBox="1"/>
          <p:nvPr/>
        </p:nvSpPr>
        <p:spPr>
          <a:xfrm>
            <a:off x="6667500" y="762000"/>
            <a:ext cx="520065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D2424"/>
                </a:solidFill>
                <a:latin typeface="Crimson Text"/>
                <a:ea typeface="Crimson Text"/>
                <a:cs typeface="Crimson Text"/>
                <a:sym typeface="Crimson Text"/>
              </a:rPr>
              <a:t>Tipuri de Naratori</a:t>
            </a:r>
            <a:endParaRPr/>
          </a:p>
        </p:txBody>
      </p:sp>
      <p:sp>
        <p:nvSpPr>
          <p:cNvPr id="218" name="Google Shape;218;p20"/>
          <p:cNvSpPr/>
          <p:nvPr/>
        </p:nvSpPr>
        <p:spPr>
          <a:xfrm>
            <a:off x="6667500" y="1504950"/>
            <a:ext cx="4953000" cy="285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0"/>
          <p:cNvSpPr txBox="1"/>
          <p:nvPr/>
        </p:nvSpPr>
        <p:spPr>
          <a:xfrm>
            <a:off x="6667500" y="1914525"/>
            <a:ext cx="520065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8D6E63"/>
                </a:solidFill>
                <a:latin typeface="Crimson Text"/>
                <a:ea typeface="Crimson Text"/>
                <a:cs typeface="Crimson Text"/>
                <a:sym typeface="Crimson Text"/>
              </a:rPr>
              <a:t>Narator Obiectiv</a:t>
            </a:r>
            <a:endParaRPr/>
          </a:p>
        </p:txBody>
      </p:sp>
      <p:sp>
        <p:nvSpPr>
          <p:cNvPr id="220" name="Google Shape;220;p20"/>
          <p:cNvSpPr txBox="1"/>
          <p:nvPr/>
        </p:nvSpPr>
        <p:spPr>
          <a:xfrm>
            <a:off x="6667500" y="2762250"/>
            <a:ext cx="4953000" cy="100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Relatează la persoana a III-a. Este detașat, nu se implică în acțiune, știe totul despre personaje (omniscient).</a:t>
            </a:r>
            <a:endParaRPr/>
          </a:p>
        </p:txBody>
      </p:sp>
      <p:sp>
        <p:nvSpPr>
          <p:cNvPr id="221" name="Google Shape;221;p20"/>
          <p:cNvSpPr txBox="1"/>
          <p:nvPr/>
        </p:nvSpPr>
        <p:spPr>
          <a:xfrm>
            <a:off x="6667500" y="4367807"/>
            <a:ext cx="520065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8D6E63"/>
                </a:solidFill>
                <a:latin typeface="Crimson Text"/>
                <a:ea typeface="Crimson Text"/>
                <a:cs typeface="Crimson Text"/>
                <a:sym typeface="Crimson Text"/>
              </a:rPr>
              <a:t>Narator Subiectiv</a:t>
            </a:r>
            <a:endParaRPr/>
          </a:p>
        </p:txBody>
      </p:sp>
      <p:sp>
        <p:nvSpPr>
          <p:cNvPr id="222" name="Google Shape;222;p20"/>
          <p:cNvSpPr txBox="1"/>
          <p:nvPr/>
        </p:nvSpPr>
        <p:spPr>
          <a:xfrm>
            <a:off x="6667500" y="5215532"/>
            <a:ext cx="4953000" cy="100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Relatează la persoana I. Este și personaj în acțiune, prezintă evenimentele din propria perspectivă, limitată (uniscient).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309812"/>
            <a:ext cx="5286375" cy="33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1"/>
          <p:cNvSpPr txBox="1"/>
          <p:nvPr/>
        </p:nvSpPr>
        <p:spPr>
          <a:xfrm>
            <a:off x="571500" y="2490192"/>
            <a:ext cx="5550693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2D2424"/>
                </a:solidFill>
                <a:latin typeface="Crimson Text"/>
                <a:ea typeface="Crimson Text"/>
                <a:cs typeface="Crimson Text"/>
                <a:sym typeface="Crimson Text"/>
              </a:rPr>
              <a:t>Puterea Imaginației</a:t>
            </a:r>
            <a:endParaRPr/>
          </a:p>
        </p:txBody>
      </p:sp>
      <p:sp>
        <p:nvSpPr>
          <p:cNvPr id="230" name="Google Shape;230;p21"/>
          <p:cNvSpPr txBox="1"/>
          <p:nvPr/>
        </p:nvSpPr>
        <p:spPr>
          <a:xfrm>
            <a:off x="571500" y="2937867"/>
            <a:ext cx="5286375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Într-un text narativ, cititorul este transportat într-un sat de poveste, unde realitatea se împletește cu fantasticul.</a:t>
            </a:r>
            <a:endParaRPr/>
          </a:p>
        </p:txBody>
      </p:sp>
      <p:sp>
        <p:nvSpPr>
          <p:cNvPr id="231" name="Google Shape;231;p21"/>
          <p:cNvSpPr txBox="1"/>
          <p:nvPr/>
        </p:nvSpPr>
        <p:spPr>
          <a:xfrm>
            <a:off x="571500" y="3817739"/>
            <a:ext cx="528637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Privind imaginea alăturată, putem identifica:</a:t>
            </a:r>
            <a:endParaRPr/>
          </a:p>
        </p:txBody>
      </p:sp>
      <p:pic>
        <p:nvPicPr>
          <p:cNvPr id="232" name="Google Shape;232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62700" y="2338387"/>
            <a:ext cx="5229225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1"/>
          <p:cNvSpPr txBox="1"/>
          <p:nvPr/>
        </p:nvSpPr>
        <p:spPr>
          <a:xfrm>
            <a:off x="828675" y="4363402"/>
            <a:ext cx="12382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34" name="Google Shape;234;p21"/>
          <p:cNvSpPr txBox="1"/>
          <p:nvPr/>
        </p:nvSpPr>
        <p:spPr>
          <a:xfrm>
            <a:off x="952500" y="4362450"/>
            <a:ext cx="490537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82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Spațiul:</a:t>
            </a: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 Un sat tradițional, atemporal.</a:t>
            </a:r>
            <a:endParaRPr/>
          </a:p>
        </p:txBody>
      </p:sp>
      <p:sp>
        <p:nvSpPr>
          <p:cNvPr id="235" name="Google Shape;235;p21"/>
          <p:cNvSpPr txBox="1"/>
          <p:nvPr/>
        </p:nvSpPr>
        <p:spPr>
          <a:xfrm>
            <a:off x="828675" y="4698563"/>
            <a:ext cx="12382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36" name="Google Shape;236;p21"/>
          <p:cNvSpPr txBox="1"/>
          <p:nvPr/>
        </p:nvSpPr>
        <p:spPr>
          <a:xfrm>
            <a:off x="952500" y="4697610"/>
            <a:ext cx="490537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82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Atmosfera:</a:t>
            </a: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 Liniștită, specifică basmelor.</a:t>
            </a:r>
            <a:endParaRPr/>
          </a:p>
        </p:txBody>
      </p:sp>
      <p:sp>
        <p:nvSpPr>
          <p:cNvPr id="237" name="Google Shape;237;p21"/>
          <p:cNvSpPr txBox="1"/>
          <p:nvPr/>
        </p:nvSpPr>
        <p:spPr>
          <a:xfrm>
            <a:off x="828675" y="5033724"/>
            <a:ext cx="12382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38" name="Google Shape;238;p21"/>
          <p:cNvSpPr txBox="1"/>
          <p:nvPr/>
        </p:nvSpPr>
        <p:spPr>
          <a:xfrm>
            <a:off x="952500" y="5032771"/>
            <a:ext cx="490537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82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Potențial narativ:</a:t>
            </a:r>
            <a:r>
              <a:rPr lang="en-US" sz="1650" b="0" i="0" u="none" strike="noStrike" cap="none">
                <a:solidFill>
                  <a:srgbClr val="4E342E"/>
                </a:solidFill>
                <a:latin typeface="Lato"/>
                <a:ea typeface="Lato"/>
                <a:cs typeface="Lato"/>
                <a:sym typeface="Lato"/>
              </a:rPr>
              <a:t> Fiecare casă ascunde o poveste.</a:t>
            </a:r>
            <a:endParaRPr/>
          </a:p>
        </p:txBody>
      </p:sp>
      <p:sp>
        <p:nvSpPr>
          <p:cNvPr id="239" name="Google Shape;239;p21"/>
          <p:cNvSpPr txBox="1"/>
          <p:nvPr/>
        </p:nvSpPr>
        <p:spPr>
          <a:xfrm>
            <a:off x="571500" y="571500"/>
            <a:ext cx="1160145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D2424"/>
                </a:solidFill>
                <a:latin typeface="Crimson Text"/>
                <a:ea typeface="Crimson Text"/>
                <a:cs typeface="Crimson Text"/>
                <a:sym typeface="Crimson Text"/>
              </a:rPr>
              <a:t>Universul Narativ</a:t>
            </a:r>
            <a:endParaRPr/>
          </a:p>
        </p:txBody>
      </p:sp>
      <p:sp>
        <p:nvSpPr>
          <p:cNvPr id="240" name="Google Shape;240;p21"/>
          <p:cNvSpPr/>
          <p:nvPr/>
        </p:nvSpPr>
        <p:spPr>
          <a:xfrm>
            <a:off x="571500" y="1314450"/>
            <a:ext cx="11049000" cy="285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</Words>
  <Application>Microsoft Office PowerPoint</Application>
  <PresentationFormat>Widescreen</PresentationFormat>
  <Paragraphs>99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Crimson Text</vt:lpstr>
      <vt:lpstr>Calibri</vt:lpstr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emilia</dc:creator>
  <cp:lastModifiedBy>emilia</cp:lastModifiedBy>
  <cp:revision>1</cp:revision>
  <dcterms:modified xsi:type="dcterms:W3CDTF">2025-11-20T18:09:40Z</dcterms:modified>
</cp:coreProperties>
</file>